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Fira Sans Medium"/>
      <p:regular r:id="rId46"/>
      <p:bold r:id="rId47"/>
      <p:italic r:id="rId48"/>
      <p:boldItalic r:id="rId49"/>
    </p:embeddedFont>
    <p:embeddedFont>
      <p:font typeface="Fira Sans ExtraBold"/>
      <p:bold r:id="rId50"/>
      <p:boldItalic r:id="rId51"/>
    </p:embeddedFont>
    <p:embeddedFont>
      <p:font typeface="Fira Sans"/>
      <p:regular r:id="rId52"/>
      <p:bold r:id="rId53"/>
      <p:italic r:id="rId54"/>
      <p:boldItalic r:id="rId55"/>
    </p:embeddedFont>
    <p:embeddedFont>
      <p:font typeface="Roboto Light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  <p:embeddedFont>
      <p:font typeface="Merriweather Sans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FiraSansMedium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Medium-italic.fntdata"/><Relationship Id="rId47" Type="http://schemas.openxmlformats.org/officeDocument/2006/relationships/font" Target="fonts/FiraSansMedium-bold.fntdata"/><Relationship Id="rId49" Type="http://schemas.openxmlformats.org/officeDocument/2006/relationships/font" Target="fonts/Fira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erriweatherSansLight-boldItalic.fntdata"/><Relationship Id="rId70" Type="http://schemas.openxmlformats.org/officeDocument/2006/relationships/font" Target="fonts/MerriweatherSans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9.xml"/><Relationship Id="rId68" Type="http://schemas.openxmlformats.org/officeDocument/2006/relationships/font" Target="fonts/MerriweatherSansLight-regular.fntdata"/><Relationship Id="rId23" Type="http://schemas.openxmlformats.org/officeDocument/2006/relationships/slide" Target="slides/slide18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erriweatherSans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Bold-boldItalic.fntdata"/><Relationship Id="rId50" Type="http://schemas.openxmlformats.org/officeDocument/2006/relationships/font" Target="fonts/FiraSansExtraBold-bold.fntdata"/><Relationship Id="rId53" Type="http://schemas.openxmlformats.org/officeDocument/2006/relationships/font" Target="fonts/FiraSans-bold.fntdata"/><Relationship Id="rId52" Type="http://schemas.openxmlformats.org/officeDocument/2006/relationships/font" Target="fonts/FiraSans-regular.fntdata"/><Relationship Id="rId11" Type="http://schemas.openxmlformats.org/officeDocument/2006/relationships/slide" Target="slides/slide6.xml"/><Relationship Id="rId55" Type="http://schemas.openxmlformats.org/officeDocument/2006/relationships/font" Target="fonts/FiraSans-boldItalic.fntdata"/><Relationship Id="rId10" Type="http://schemas.openxmlformats.org/officeDocument/2006/relationships/slide" Target="slides/slide5.xml"/><Relationship Id="rId54" Type="http://schemas.openxmlformats.org/officeDocument/2006/relationships/font" Target="fonts/FiraSans-italic.fntdata"/><Relationship Id="rId13" Type="http://schemas.openxmlformats.org/officeDocument/2006/relationships/slide" Target="slides/slide8.xml"/><Relationship Id="rId57" Type="http://schemas.openxmlformats.org/officeDocument/2006/relationships/font" Target="fonts/RobotoLight-bold.fntdata"/><Relationship Id="rId12" Type="http://schemas.openxmlformats.org/officeDocument/2006/relationships/slide" Target="slides/slide7.xml"/><Relationship Id="rId56" Type="http://schemas.openxmlformats.org/officeDocument/2006/relationships/font" Target="fonts/RobotoLight-regular.fntdata"/><Relationship Id="rId15" Type="http://schemas.openxmlformats.org/officeDocument/2006/relationships/slide" Target="slides/slide10.xml"/><Relationship Id="rId59" Type="http://schemas.openxmlformats.org/officeDocument/2006/relationships/font" Target="fonts/Roboto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4dc803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4dc803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c15b6a6a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c15b6a6a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c15b6a6a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c15b6a6a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c15b6a6a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c15b6a6a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15b6a6a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15b6a6a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15b6a6a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c15b6a6a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c15b6a6a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c15b6a6a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c15b6a6a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c15b6a6a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c15b6a6a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c15b6a6a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c15b6a6a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c15b6a6a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c15b6a6a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c15b6a6a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827e4e85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827e4e85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c15b6a6a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c15b6a6a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c15b6a6a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c15b6a6a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c15b6a6a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c15b6a6a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c15b6a6a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c15b6a6a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c15b6a6a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c15b6a6a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c15b6a6a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c15b6a6a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c15b6a6a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c15b6a6a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15b6a6a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15b6a6a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c15b6a6a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c15b6a6a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c15b6a6a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c15b6a6a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c15b6a6a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c15b6a6a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c15b6a6a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c15b6a6a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https://www.arduino.cc/reference/pt/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c15b6a6a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c15b6a6a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c15b6a6a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c15b6a6a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https://www.arduino.cc/reference/pt/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c15b6a6a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c15b6a6a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https://www.arduino.cc/reference/pt/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c15b6a6a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c15b6a6a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https://www.arduino.cc/reference/pt/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c15b6a6a8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c15b6a6a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15b6a6a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c15b6a6a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c15b6a6a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c15b6a6a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c15b6a6a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c15b6a6a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c15b6a6a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c15b6a6a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c15b6a6a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c15b6a6a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c15b6a6a8_0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fc15b6a6a8_0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c15b6a6a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c15b6a6a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c15b6a6a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c15b6a6a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c15b6a6a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c15b6a6a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c15b6a6a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c15b6a6a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https://www.tinkercad.com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c15b6a6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c15b6a6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5" name="Google Shape;115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 sz="1700">
                <a:solidFill>
                  <a:srgbClr val="000000"/>
                </a:solidFill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hyperlink" Target="mailto:colmeiacct@gmail.com" TargetMode="External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0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2" name="Google Shape;142;p10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43" name="Google Shape;143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4" name="Google Shape;144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3" name="Google Shape;153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" name="Google Shape;161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2" name="Google Shape;162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" name="Google Shape;170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1" name="Google Shape;17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9" name="Google Shape;179;p10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80" name="Google Shape;180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1" name="Google Shape;18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9" name="Google Shape;189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0" name="Google Shape;190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" name="Google Shape;198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9" name="Google Shape;199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" name="Google Shape;207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8" name="Google Shape;208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6" name="Google Shape;216;p10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03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1 Arduino Itinerante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2148450" y="2148788"/>
            <a:ext cx="48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Uma boa introdução aos componentes elétricos e</a:t>
            </a:r>
            <a:endParaRPr sz="12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programação para o Arduino</a:t>
            </a:r>
            <a:endParaRPr sz="12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24 de Abril de 2021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4" name="Google Shape;22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125" y="4341687"/>
            <a:ext cx="622540" cy="70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9694" y="4282190"/>
            <a:ext cx="622550" cy="82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Programação em blocos</a:t>
            </a:r>
            <a:endParaRPr sz="2590"/>
          </a:p>
        </p:txBody>
      </p:sp>
      <p:pic>
        <p:nvPicPr>
          <p:cNvPr id="285" name="Google Shape;2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0" y="1086734"/>
            <a:ext cx="6942000" cy="3914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IDE Arduino</a:t>
            </a:r>
            <a:endParaRPr sz="2590"/>
          </a:p>
        </p:txBody>
      </p:sp>
      <p:pic>
        <p:nvPicPr>
          <p:cNvPr id="291" name="Google Shape;2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875" y="1033800"/>
            <a:ext cx="4944250" cy="400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0"/>
          <p:cNvSpPr txBox="1"/>
          <p:nvPr/>
        </p:nvSpPr>
        <p:spPr>
          <a:xfrm>
            <a:off x="7044125" y="4298575"/>
            <a:ext cx="17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*Pode dar problema com a porta COM*</a:t>
            </a:r>
            <a:endParaRPr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Kit de eletrônica</a:t>
            </a:r>
            <a:endParaRPr sz="2590"/>
          </a:p>
        </p:txBody>
      </p:sp>
      <p:pic>
        <p:nvPicPr>
          <p:cNvPr id="298" name="Google Shape;2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0" y="902650"/>
            <a:ext cx="6942001" cy="427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Componentes Utilizados na Aula</a:t>
            </a:r>
            <a:endParaRPr sz="2590"/>
          </a:p>
        </p:txBody>
      </p:sp>
      <p:sp>
        <p:nvSpPr>
          <p:cNvPr id="304" name="Google Shape;304;p22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Agora, vamos fazer uma listagem dos componentes que serão utilizados durante essa aula.</a:t>
            </a:r>
            <a:endParaRPr sz="2000"/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Vai ser explicado também como cada componente funciona, existem partes importantes que vão ser </a:t>
            </a:r>
            <a:r>
              <a:rPr lang="pt-BR" sz="2000"/>
              <a:t>ressaltadas</a:t>
            </a:r>
            <a:r>
              <a:rPr lang="pt-BR" sz="2000"/>
              <a:t> durante a aula.</a:t>
            </a:r>
            <a:endParaRPr sz="2000"/>
          </a:p>
        </p:txBody>
      </p:sp>
      <p:pic>
        <p:nvPicPr>
          <p:cNvPr id="305" name="Google Shape;3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900" y="1447095"/>
            <a:ext cx="4578898" cy="315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Fontes de alimentação</a:t>
            </a:r>
            <a:endParaRPr sz="2590"/>
          </a:p>
        </p:txBody>
      </p:sp>
      <p:pic>
        <p:nvPicPr>
          <p:cNvPr id="311" name="Google Shape;3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6" y="0"/>
            <a:ext cx="4209359" cy="61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224" y="1476525"/>
            <a:ext cx="4536202" cy="32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Protoboard</a:t>
            </a:r>
            <a:endParaRPr sz="2590"/>
          </a:p>
        </p:txBody>
      </p:sp>
      <p:pic>
        <p:nvPicPr>
          <p:cNvPr id="318" name="Google Shape;3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82761">
            <a:off x="184519" y="583480"/>
            <a:ext cx="4684463" cy="468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125" y="1215737"/>
            <a:ext cx="4041376" cy="34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Botões e Jumpers</a:t>
            </a:r>
            <a:endParaRPr sz="2590"/>
          </a:p>
        </p:txBody>
      </p:sp>
      <p:pic>
        <p:nvPicPr>
          <p:cNvPr id="325" name="Google Shape;325;p25"/>
          <p:cNvPicPr preferRelativeResize="0"/>
          <p:nvPr/>
        </p:nvPicPr>
        <p:blipFill rotWithShape="1">
          <a:blip r:embed="rId3">
            <a:alphaModFix/>
          </a:blip>
          <a:srcRect b="14675" l="1680" r="-1679" t="13101"/>
          <a:stretch/>
        </p:blipFill>
        <p:spPr>
          <a:xfrm>
            <a:off x="202575" y="1540700"/>
            <a:ext cx="3835300" cy="27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50" y="770714"/>
            <a:ext cx="4302776" cy="43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Resistores</a:t>
            </a:r>
            <a:endParaRPr sz="2590"/>
          </a:p>
        </p:txBody>
      </p:sp>
      <p:pic>
        <p:nvPicPr>
          <p:cNvPr id="332" name="Google Shape;332;p26"/>
          <p:cNvPicPr preferRelativeResize="0"/>
          <p:nvPr/>
        </p:nvPicPr>
        <p:blipFill rotWithShape="1">
          <a:blip r:embed="rId3">
            <a:alphaModFix/>
          </a:blip>
          <a:srcRect b="0" l="16032" r="14864" t="0"/>
          <a:stretch/>
        </p:blipFill>
        <p:spPr>
          <a:xfrm>
            <a:off x="0" y="888750"/>
            <a:ext cx="5370625" cy="42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 rotWithShape="1">
          <a:blip r:embed="rId4">
            <a:alphaModFix/>
          </a:blip>
          <a:srcRect b="12745" l="5931" r="55726" t="22390"/>
          <a:stretch/>
        </p:blipFill>
        <p:spPr>
          <a:xfrm>
            <a:off x="5370625" y="1494750"/>
            <a:ext cx="3773375" cy="30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Resistores</a:t>
            </a:r>
            <a:endParaRPr sz="2590"/>
          </a:p>
        </p:txBody>
      </p:sp>
      <p:pic>
        <p:nvPicPr>
          <p:cNvPr id="339" name="Google Shape;339;p27"/>
          <p:cNvPicPr preferRelativeResize="0"/>
          <p:nvPr/>
        </p:nvPicPr>
        <p:blipFill rotWithShape="1">
          <a:blip r:embed="rId3">
            <a:alphaModFix/>
          </a:blip>
          <a:srcRect b="23656" l="0" r="0" t="9574"/>
          <a:stretch/>
        </p:blipFill>
        <p:spPr>
          <a:xfrm>
            <a:off x="1" y="887300"/>
            <a:ext cx="6240138" cy="42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600" y="1739837"/>
            <a:ext cx="3105400" cy="25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Potenciômetro</a:t>
            </a:r>
            <a:endParaRPr sz="2590"/>
          </a:p>
        </p:txBody>
      </p:sp>
      <p:pic>
        <p:nvPicPr>
          <p:cNvPr id="346" name="Google Shape;3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50" y="898925"/>
            <a:ext cx="7545900" cy="42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UDESC</a:t>
            </a:r>
            <a:endParaRPr sz="2590"/>
          </a:p>
        </p:txBody>
      </p:sp>
      <p:sp>
        <p:nvSpPr>
          <p:cNvPr id="231" name="Google Shape;231;p11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	</a:t>
            </a:r>
            <a:r>
              <a:rPr lang="pt-BR" sz="2100"/>
              <a:t>A UDESC é a Universidade do Estado de Santa Catarina. É uma universidade pública, gratuita e de qualidade, onde todos podem estudar, inclusive vocês no futuro.</a:t>
            </a:r>
            <a:endParaRPr sz="2100"/>
          </a:p>
        </p:txBody>
      </p:sp>
      <p:pic>
        <p:nvPicPr>
          <p:cNvPr id="232" name="Google Shape;23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875" y="1798131"/>
            <a:ext cx="2448132" cy="244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LEDs</a:t>
            </a:r>
            <a:endParaRPr sz="2590"/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 b="4770" l="0" r="0" t="0"/>
          <a:stretch/>
        </p:blipFill>
        <p:spPr>
          <a:xfrm>
            <a:off x="155100" y="1295900"/>
            <a:ext cx="4475075" cy="35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800" y="879650"/>
            <a:ext cx="4420150" cy="44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Vamos Para a Prática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Atividade 1</a:t>
            </a:r>
            <a:endParaRPr sz="2590"/>
          </a:p>
        </p:txBody>
      </p:sp>
      <p:sp>
        <p:nvSpPr>
          <p:cNvPr id="369" name="Google Shape;369;p32"/>
          <p:cNvSpPr txBox="1"/>
          <p:nvPr>
            <p:ph idx="2" type="body"/>
          </p:nvPr>
        </p:nvSpPr>
        <p:spPr>
          <a:xfrm>
            <a:off x="0" y="9000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/>
              <a:t>Para esta primeira atividade introdutória, vamos fazer um circuito elétrico para piscar um LED utilizando um botão.</a:t>
            </a:r>
            <a:endParaRPr sz="1700"/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878" y="900000"/>
            <a:ext cx="4779123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Indo Para a Programação</a:t>
            </a:r>
            <a:endParaRPr sz="2590"/>
          </a:p>
        </p:txBody>
      </p:sp>
      <p:sp>
        <p:nvSpPr>
          <p:cNvPr id="376" name="Google Shape;376;p33"/>
          <p:cNvSpPr txBox="1"/>
          <p:nvPr>
            <p:ph idx="2" type="body"/>
          </p:nvPr>
        </p:nvSpPr>
        <p:spPr>
          <a:xfrm>
            <a:off x="0" y="9000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Agora, vamos fazer a parte lógica do nosso circuito, que é crucial para fazer o projeto.</a:t>
            </a:r>
            <a:endParaRPr sz="2000"/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Dá-se o nome de algoritmo para esta programa. Um algoritmo é um conjunto de instruções que visam solucionar algum problema específico</a:t>
            </a:r>
            <a:endParaRPr sz="2000"/>
          </a:p>
        </p:txBody>
      </p:sp>
      <p:pic>
        <p:nvPicPr>
          <p:cNvPr id="377" name="Google Shape;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00" y="1427749"/>
            <a:ext cx="4786376" cy="318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Estrutura Geral</a:t>
            </a:r>
            <a:endParaRPr sz="2590"/>
          </a:p>
        </p:txBody>
      </p:sp>
      <p:sp>
        <p:nvSpPr>
          <p:cNvPr id="383" name="Google Shape;383;p34"/>
          <p:cNvSpPr txBox="1"/>
          <p:nvPr>
            <p:ph idx="2" type="body"/>
          </p:nvPr>
        </p:nvSpPr>
        <p:spPr>
          <a:xfrm>
            <a:off x="0" y="9000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Há duas seções principais na parte de código da IDE: </a:t>
            </a:r>
            <a:r>
              <a:rPr lang="pt-BR" sz="1600">
                <a:solidFill>
                  <a:srgbClr val="1155CC"/>
                </a:solidFill>
              </a:rPr>
              <a:t>void</a:t>
            </a:r>
            <a:r>
              <a:rPr lang="pt-BR" sz="1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rgbClr val="38761D"/>
                </a:solidFill>
              </a:rPr>
              <a:t>setup</a:t>
            </a:r>
            <a:r>
              <a:rPr lang="pt-BR" sz="1600">
                <a:solidFill>
                  <a:schemeClr val="dk1"/>
                </a:solidFill>
              </a:rPr>
              <a:t>() e </a:t>
            </a:r>
            <a:r>
              <a:rPr lang="pt-BR" sz="1600">
                <a:solidFill>
                  <a:srgbClr val="1155CC"/>
                </a:solidFill>
              </a:rPr>
              <a:t>void </a:t>
            </a:r>
            <a:r>
              <a:rPr lang="pt-BR" sz="1600">
                <a:solidFill>
                  <a:srgbClr val="38761D"/>
                </a:solidFill>
              </a:rPr>
              <a:t>loop</a:t>
            </a:r>
            <a:r>
              <a:rPr lang="pt-BR" sz="1600">
                <a:solidFill>
                  <a:schemeClr val="dk1"/>
                </a:solidFill>
              </a:rPr>
              <a:t>().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O </a:t>
            </a:r>
            <a:r>
              <a:rPr lang="pt-BR" sz="1600">
                <a:solidFill>
                  <a:srgbClr val="1155CC"/>
                </a:solidFill>
              </a:rPr>
              <a:t>void</a:t>
            </a:r>
            <a:r>
              <a:rPr lang="pt-BR" sz="1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rgbClr val="38761D"/>
                </a:solidFill>
              </a:rPr>
              <a:t>setup</a:t>
            </a:r>
            <a:r>
              <a:rPr lang="pt-BR" sz="1600">
                <a:solidFill>
                  <a:schemeClr val="dk1"/>
                </a:solidFill>
              </a:rPr>
              <a:t>() é utilizado para inicializar variáveis, definir </a:t>
            </a:r>
            <a:r>
              <a:rPr lang="pt-BR" sz="1600">
                <a:solidFill>
                  <a:srgbClr val="B45F06"/>
                </a:solidFill>
              </a:rPr>
              <a:t>pinMode</a:t>
            </a:r>
            <a:r>
              <a:rPr lang="pt-BR" sz="1600">
                <a:solidFill>
                  <a:schemeClr val="dk1"/>
                </a:solidFill>
              </a:rPr>
              <a:t>, e outras ações que necessitam ser executadas somente uma vez durante a inicialização.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Já o </a:t>
            </a:r>
            <a:r>
              <a:rPr lang="pt-BR" sz="1600">
                <a:solidFill>
                  <a:srgbClr val="1155CC"/>
                </a:solidFill>
              </a:rPr>
              <a:t>void</a:t>
            </a:r>
            <a:r>
              <a:rPr lang="pt-BR" sz="1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rgbClr val="38761D"/>
                </a:solidFill>
              </a:rPr>
              <a:t>loop</a:t>
            </a:r>
            <a:r>
              <a:rPr lang="pt-BR" sz="1600">
                <a:solidFill>
                  <a:schemeClr val="dk1"/>
                </a:solidFill>
              </a:rPr>
              <a:t>() é utilizado para executar tarefas de maneira repetida enquanto o arduino está ligado.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84" name="Google Shape;3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949" y="900004"/>
            <a:ext cx="4809052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Dentro do </a:t>
            </a:r>
            <a:r>
              <a:rPr b="1" lang="pt-BR">
                <a:solidFill>
                  <a:srgbClr val="45818E"/>
                </a:solidFill>
                <a:latin typeface="Fira Sans"/>
                <a:ea typeface="Fira Sans"/>
                <a:cs typeface="Fira Sans"/>
                <a:sym typeface="Fira Sans"/>
              </a:rPr>
              <a:t>void</a:t>
            </a:r>
            <a:r>
              <a:rPr b="1" lang="pt-BR">
                <a:solidFill>
                  <a:srgbClr val="B45F0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pt-BR">
                <a:solidFill>
                  <a:srgbClr val="38761D"/>
                </a:solidFill>
                <a:latin typeface="Fira Sans"/>
                <a:ea typeface="Fira Sans"/>
                <a:cs typeface="Fira Sans"/>
                <a:sym typeface="Fira Sans"/>
              </a:rPr>
              <a:t>setup</a:t>
            </a:r>
            <a:r>
              <a:rPr b="1" lang="pt-BR">
                <a:solidFill>
                  <a:srgbClr val="B45F0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()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{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					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}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pinModes</a:t>
            </a:r>
            <a:endParaRPr sz="2590"/>
          </a:p>
        </p:txBody>
      </p:sp>
      <p:sp>
        <p:nvSpPr>
          <p:cNvPr id="395" name="Google Shape;395;p36"/>
          <p:cNvSpPr txBox="1"/>
          <p:nvPr>
            <p:ph idx="2" type="body"/>
          </p:nvPr>
        </p:nvSpPr>
        <p:spPr>
          <a:xfrm>
            <a:off x="4771300" y="8991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O arduino tem 14 pinos de digitais e 6 pinos analógicos. Esses pinos podem ser utilizados tanto para receber informações quanto para enviar informações.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Ao definir o </a:t>
            </a:r>
            <a:r>
              <a:rPr lang="pt-BR" sz="1500">
                <a:solidFill>
                  <a:srgbClr val="B45F06"/>
                </a:solidFill>
              </a:rPr>
              <a:t>pinMode</a:t>
            </a:r>
            <a:r>
              <a:rPr lang="pt-BR" sz="1500">
                <a:solidFill>
                  <a:schemeClr val="dk1"/>
                </a:solidFill>
              </a:rPr>
              <a:t> de um determinado pino, você está definindo se ele funcionará como </a:t>
            </a:r>
            <a:r>
              <a:rPr lang="pt-BR" sz="1500">
                <a:solidFill>
                  <a:srgbClr val="1155CC"/>
                </a:solidFill>
              </a:rPr>
              <a:t>INPUT</a:t>
            </a:r>
            <a:r>
              <a:rPr lang="pt-BR" sz="1500">
                <a:solidFill>
                  <a:schemeClr val="dk1"/>
                </a:solidFill>
              </a:rPr>
              <a:t> (entrada) ou </a:t>
            </a:r>
            <a:r>
              <a:rPr lang="pt-BR" sz="1500">
                <a:solidFill>
                  <a:srgbClr val="1155CC"/>
                </a:solidFill>
              </a:rPr>
              <a:t>OUTPUT</a:t>
            </a:r>
            <a:r>
              <a:rPr lang="pt-BR" sz="1500">
                <a:solidFill>
                  <a:schemeClr val="dk1"/>
                </a:solidFill>
              </a:rPr>
              <a:t> (saída).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Um exemplo da função para definir um pino como saída: </a:t>
            </a:r>
            <a:r>
              <a:rPr lang="pt-BR" sz="1500">
                <a:solidFill>
                  <a:srgbClr val="B45F06"/>
                </a:solidFill>
              </a:rPr>
              <a:t>pinMode</a:t>
            </a:r>
            <a:r>
              <a:rPr lang="pt-BR" sz="1500">
                <a:solidFill>
                  <a:schemeClr val="dk1"/>
                </a:solidFill>
              </a:rPr>
              <a:t>(13,</a:t>
            </a:r>
            <a:r>
              <a:rPr lang="pt-BR" sz="1500">
                <a:solidFill>
                  <a:srgbClr val="1155CC"/>
                </a:solidFill>
              </a:rPr>
              <a:t>OUTPUT</a:t>
            </a:r>
            <a:r>
              <a:rPr lang="pt-BR" sz="1500">
                <a:solidFill>
                  <a:schemeClr val="dk1"/>
                </a:solidFill>
              </a:rPr>
              <a:t>);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899100"/>
            <a:ext cx="4771290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Dentro do </a:t>
            </a:r>
            <a:r>
              <a:rPr b="1" lang="pt-BR">
                <a:solidFill>
                  <a:srgbClr val="45818E"/>
                </a:solidFill>
                <a:latin typeface="Fira Sans"/>
                <a:ea typeface="Fira Sans"/>
                <a:cs typeface="Fira Sans"/>
                <a:sym typeface="Fira Sans"/>
              </a:rPr>
              <a:t>void</a:t>
            </a:r>
            <a:r>
              <a:rPr b="1" lang="pt-BR">
                <a:solidFill>
                  <a:srgbClr val="B45F0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pt-BR">
                <a:solidFill>
                  <a:srgbClr val="38761D"/>
                </a:solidFill>
                <a:latin typeface="Fira Sans"/>
                <a:ea typeface="Fira Sans"/>
                <a:cs typeface="Fira Sans"/>
                <a:sym typeface="Fira Sans"/>
              </a:rPr>
              <a:t>loop</a:t>
            </a:r>
            <a:r>
              <a:rPr b="1" lang="pt-BR">
                <a:solidFill>
                  <a:srgbClr val="B45F0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()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{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					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}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digitalRead e digitalWrite</a:t>
            </a:r>
            <a:endParaRPr sz="2590"/>
          </a:p>
        </p:txBody>
      </p:sp>
      <p:sp>
        <p:nvSpPr>
          <p:cNvPr id="407" name="Google Shape;407;p38"/>
          <p:cNvSpPr txBox="1"/>
          <p:nvPr>
            <p:ph idx="2" type="body"/>
          </p:nvPr>
        </p:nvSpPr>
        <p:spPr>
          <a:xfrm>
            <a:off x="0" y="9000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Após definir os modo de leitura dos pinos, você pode usar para ler um valor ou escrever um valor no pino, sendo eles </a:t>
            </a:r>
            <a:r>
              <a:rPr lang="pt-BR" sz="1600">
                <a:solidFill>
                  <a:srgbClr val="1155CC"/>
                </a:solidFill>
              </a:rPr>
              <a:t>HIGH</a:t>
            </a:r>
            <a:r>
              <a:rPr lang="pt-BR" sz="1600">
                <a:solidFill>
                  <a:schemeClr val="dk1"/>
                </a:solidFill>
              </a:rPr>
              <a:t> ou</a:t>
            </a:r>
            <a:r>
              <a:rPr lang="pt-BR" sz="1600">
                <a:solidFill>
                  <a:srgbClr val="1155CC"/>
                </a:solidFill>
              </a:rPr>
              <a:t> LOW</a:t>
            </a:r>
            <a:r>
              <a:rPr lang="pt-BR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 função </a:t>
            </a:r>
            <a:r>
              <a:rPr lang="pt-BR" sz="1600">
                <a:solidFill>
                  <a:srgbClr val="B45F06"/>
                </a:solidFill>
              </a:rPr>
              <a:t>digitalRead</a:t>
            </a:r>
            <a:r>
              <a:rPr lang="pt-BR" sz="1600">
                <a:solidFill>
                  <a:schemeClr val="dk1"/>
                </a:solidFill>
              </a:rPr>
              <a:t>(pino) retorna o valor do pino escolhido (</a:t>
            </a:r>
            <a:r>
              <a:rPr lang="pt-BR" sz="1600">
                <a:solidFill>
                  <a:srgbClr val="1155CC"/>
                </a:solidFill>
              </a:rPr>
              <a:t>HIGH</a:t>
            </a:r>
            <a:r>
              <a:rPr lang="pt-BR" sz="1600">
                <a:solidFill>
                  <a:schemeClr val="dk1"/>
                </a:solidFill>
              </a:rPr>
              <a:t> ou </a:t>
            </a:r>
            <a:r>
              <a:rPr lang="pt-BR" sz="1600">
                <a:solidFill>
                  <a:srgbClr val="1155CC"/>
                </a:solidFill>
              </a:rPr>
              <a:t>LOW</a:t>
            </a:r>
            <a:r>
              <a:rPr lang="pt-BR" sz="1600">
                <a:solidFill>
                  <a:schemeClr val="dk1"/>
                </a:solidFill>
              </a:rPr>
              <a:t>).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 função </a:t>
            </a:r>
            <a:r>
              <a:rPr lang="pt-BR" sz="1600">
                <a:solidFill>
                  <a:srgbClr val="B45F06"/>
                </a:solidFill>
              </a:rPr>
              <a:t>digitalWrite</a:t>
            </a:r>
            <a:r>
              <a:rPr lang="pt-BR" sz="1600">
                <a:solidFill>
                  <a:schemeClr val="dk1"/>
                </a:solidFill>
              </a:rPr>
              <a:t>(pino,</a:t>
            </a:r>
            <a:r>
              <a:rPr lang="pt-BR" sz="1600">
                <a:solidFill>
                  <a:srgbClr val="1155CC"/>
                </a:solidFill>
              </a:rPr>
              <a:t>VALOR</a:t>
            </a:r>
            <a:r>
              <a:rPr lang="pt-BR" sz="1600">
                <a:solidFill>
                  <a:schemeClr val="dk1"/>
                </a:solidFill>
              </a:rPr>
              <a:t>) escreve um valor (</a:t>
            </a:r>
            <a:r>
              <a:rPr lang="pt-BR" sz="1600">
                <a:solidFill>
                  <a:srgbClr val="1155CC"/>
                </a:solidFill>
              </a:rPr>
              <a:t>HIGH</a:t>
            </a:r>
            <a:r>
              <a:rPr lang="pt-BR" sz="1600">
                <a:solidFill>
                  <a:schemeClr val="dk1"/>
                </a:solidFill>
              </a:rPr>
              <a:t> ou </a:t>
            </a:r>
            <a:r>
              <a:rPr lang="pt-BR" sz="1600">
                <a:solidFill>
                  <a:srgbClr val="1155CC"/>
                </a:solidFill>
              </a:rPr>
              <a:t>LOW</a:t>
            </a:r>
            <a:r>
              <a:rPr lang="pt-BR" sz="1600">
                <a:solidFill>
                  <a:schemeClr val="dk1"/>
                </a:solidFill>
              </a:rPr>
              <a:t>) no pino escolhido.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08" name="Google Shape;4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679" y="900004"/>
            <a:ext cx="4771321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Objetivos de Desenvolvimento Sustentável</a:t>
            </a:r>
            <a:endParaRPr sz="2590"/>
          </a:p>
        </p:txBody>
      </p:sp>
      <p:pic>
        <p:nvPicPr>
          <p:cNvPr id="238" name="Google Shape;23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13" y="1111650"/>
            <a:ext cx="7632769" cy="38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Outras Funções</a:t>
            </a:r>
            <a:endParaRPr sz="2590"/>
          </a:p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4779000" y="8991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O Arduino possui diversas outras funções, algumas delas vão ser mostradas nas próximas aulas, outras não serão nem comentadas. 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Uma função importante para as aulas é a </a:t>
            </a:r>
            <a:r>
              <a:rPr lang="pt-BR" sz="1600">
                <a:solidFill>
                  <a:srgbClr val="B45F06"/>
                </a:solidFill>
              </a:rPr>
              <a:t>delay</a:t>
            </a:r>
            <a:r>
              <a:rPr lang="pt-BR" sz="1600">
                <a:solidFill>
                  <a:schemeClr val="dk1"/>
                </a:solidFill>
              </a:rPr>
              <a:t>(tempoms);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Essa função faz o Arduino parar o processamento dele durante o tempo estipulado, sendo esse tempo medido em milisegundo, sendo assim 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B45F06"/>
                </a:solidFill>
              </a:rPr>
              <a:t>delay</a:t>
            </a:r>
            <a:r>
              <a:rPr lang="pt-BR" sz="1600">
                <a:solidFill>
                  <a:schemeClr val="dk1"/>
                </a:solidFill>
              </a:rPr>
              <a:t>(1000); </a:t>
            </a:r>
            <a:r>
              <a:rPr lang="pt-BR" sz="1600">
                <a:solidFill>
                  <a:srgbClr val="747474"/>
                </a:solidFill>
              </a:rPr>
              <a:t>// para o arduino por 1s</a:t>
            </a:r>
            <a:endParaRPr sz="1600">
              <a:solidFill>
                <a:srgbClr val="747474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316763"/>
            <a:ext cx="4779000" cy="340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     Agora Vamos Para a Prática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Atividade 2</a:t>
            </a:r>
            <a:endParaRPr sz="2590"/>
          </a:p>
        </p:txBody>
      </p:sp>
      <p:sp>
        <p:nvSpPr>
          <p:cNvPr id="426" name="Google Shape;426;p41"/>
          <p:cNvSpPr txBox="1"/>
          <p:nvPr>
            <p:ph idx="2" type="body"/>
          </p:nvPr>
        </p:nvSpPr>
        <p:spPr>
          <a:xfrm>
            <a:off x="0" y="8991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Existem certos tipo de circuitos elétricos que os efeitos conseguem ser replicados com a utilização de programação, para provar essa teoria crie um pisca LED utilizando a programação do Arduino.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27" name="Google Shape;4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392" y="899100"/>
            <a:ext cx="3821608" cy="4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Estruturas de Controle</a:t>
            </a:r>
            <a:endParaRPr sz="2590"/>
          </a:p>
        </p:txBody>
      </p:sp>
      <p:sp>
        <p:nvSpPr>
          <p:cNvPr id="433" name="Google Shape;433;p42"/>
          <p:cNvSpPr txBox="1"/>
          <p:nvPr>
            <p:ph idx="2" type="body"/>
          </p:nvPr>
        </p:nvSpPr>
        <p:spPr>
          <a:xfrm>
            <a:off x="0" y="899100"/>
            <a:ext cx="50634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Vamos ver agora as principais estruturas de controle de fluxo.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Uma estrutura de controle de fluxo tem como função desviar o fluxo de execução padrão de um algoritmo.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Há dois tipos principais de estruturas de controle: as condicionais e as de repetição.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Nesta aula, veremos uma das estruturas condicionais mais fundamentais: o </a:t>
            </a:r>
            <a:r>
              <a:rPr i="1" lang="pt-BR" sz="1600">
                <a:solidFill>
                  <a:schemeClr val="dk1"/>
                </a:solidFill>
              </a:rPr>
              <a:t>se então</a:t>
            </a:r>
            <a:r>
              <a:rPr lang="pt-BR" sz="1600">
                <a:solidFill>
                  <a:schemeClr val="dk1"/>
                </a:solidFill>
              </a:rPr>
              <a:t> </a:t>
            </a:r>
            <a:r>
              <a:rPr i="1" lang="pt-BR" sz="1600">
                <a:solidFill>
                  <a:schemeClr val="dk1"/>
                </a:solidFill>
              </a:rPr>
              <a:t>senão</a:t>
            </a:r>
            <a:r>
              <a:rPr lang="pt-BR" sz="1600">
                <a:solidFill>
                  <a:schemeClr val="dk1"/>
                </a:solidFill>
              </a:rPr>
              <a:t> (If else)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34" name="Google Shape;4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018" y="899097"/>
            <a:ext cx="1953482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550">
                <a:solidFill>
                  <a:srgbClr val="B45F06"/>
                </a:solidFill>
              </a:rPr>
              <a:t>if</a:t>
            </a:r>
            <a:r>
              <a:rPr lang="pt-BR" sz="2550">
                <a:solidFill>
                  <a:schemeClr val="dk1"/>
                </a:solidFill>
              </a:rPr>
              <a:t> e </a:t>
            </a:r>
            <a:r>
              <a:rPr lang="pt-BR" sz="2550">
                <a:solidFill>
                  <a:srgbClr val="B45F06"/>
                </a:solidFill>
              </a:rPr>
              <a:t>else</a:t>
            </a:r>
            <a:endParaRPr sz="255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50"/>
          </a:p>
        </p:txBody>
      </p:sp>
      <p:sp>
        <p:nvSpPr>
          <p:cNvPr id="440" name="Google Shape;440;p43"/>
          <p:cNvSpPr txBox="1"/>
          <p:nvPr>
            <p:ph idx="2" type="body"/>
          </p:nvPr>
        </p:nvSpPr>
        <p:spPr>
          <a:xfrm>
            <a:off x="0" y="8991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O </a:t>
            </a:r>
            <a:r>
              <a:rPr lang="pt-BR" sz="1800">
                <a:solidFill>
                  <a:srgbClr val="B45F06"/>
                </a:solidFill>
              </a:rPr>
              <a:t>if</a:t>
            </a:r>
            <a:r>
              <a:rPr lang="pt-BR" sz="1800">
                <a:solidFill>
                  <a:schemeClr val="dk1"/>
                </a:solidFill>
              </a:rPr>
              <a:t> (se), </a:t>
            </a:r>
            <a:r>
              <a:rPr lang="pt-BR" sz="1800">
                <a:solidFill>
                  <a:srgbClr val="B45F06"/>
                </a:solidFill>
              </a:rPr>
              <a:t>else</a:t>
            </a:r>
            <a:r>
              <a:rPr lang="pt-BR" sz="1800">
                <a:solidFill>
                  <a:schemeClr val="dk1"/>
                </a:solidFill>
              </a:rPr>
              <a:t> (senão) é uma estrutura condicional utilizada para desviar os fluxo do algoritmo a partir da checagem de alguma condição.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Por exemplo: </a:t>
            </a:r>
            <a:r>
              <a:rPr lang="pt-BR" sz="1800">
                <a:solidFill>
                  <a:srgbClr val="B45F06"/>
                </a:solidFill>
              </a:rPr>
              <a:t>se</a:t>
            </a:r>
            <a:r>
              <a:rPr lang="pt-BR" sz="1800">
                <a:solidFill>
                  <a:schemeClr val="dk1"/>
                </a:solidFill>
              </a:rPr>
              <a:t> o botão estiver </a:t>
            </a:r>
            <a:r>
              <a:rPr lang="pt-BR" sz="1800">
                <a:solidFill>
                  <a:srgbClr val="1155CC"/>
                </a:solidFill>
              </a:rPr>
              <a:t>pressionado</a:t>
            </a:r>
            <a:r>
              <a:rPr lang="pt-BR" sz="1800">
                <a:solidFill>
                  <a:schemeClr val="dk1"/>
                </a:solidFill>
              </a:rPr>
              <a:t>, faça esta operação, </a:t>
            </a:r>
            <a:r>
              <a:rPr lang="pt-BR" sz="1800">
                <a:solidFill>
                  <a:srgbClr val="B45F06"/>
                </a:solidFill>
              </a:rPr>
              <a:t>se não</a:t>
            </a:r>
            <a:r>
              <a:rPr lang="pt-BR" sz="1800">
                <a:solidFill>
                  <a:schemeClr val="dk1"/>
                </a:solidFill>
              </a:rPr>
              <a:t>, faça tal operação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710" y="899100"/>
            <a:ext cx="4771290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Desafío 1</a:t>
            </a:r>
            <a:endParaRPr sz="2590"/>
          </a:p>
        </p:txBody>
      </p:sp>
      <p:sp>
        <p:nvSpPr>
          <p:cNvPr id="452" name="Google Shape;452;p45"/>
          <p:cNvSpPr txBox="1"/>
          <p:nvPr>
            <p:ph idx="2" type="body"/>
          </p:nvPr>
        </p:nvSpPr>
        <p:spPr>
          <a:xfrm>
            <a:off x="1068775" y="900000"/>
            <a:ext cx="70065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Crie uma programação que controle dois Leds. O objetivo é criar uma programação de pisca led onde somente um led fica ligado por vez.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53" name="Google Shape;4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501" y="2495688"/>
            <a:ext cx="4779000" cy="264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Alguém teve algum problema 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Desafío 2</a:t>
            </a:r>
            <a:endParaRPr sz="2590"/>
          </a:p>
        </p:txBody>
      </p:sp>
      <p:sp>
        <p:nvSpPr>
          <p:cNvPr id="464" name="Google Shape;464;p47"/>
          <p:cNvSpPr txBox="1"/>
          <p:nvPr>
            <p:ph idx="2" type="body"/>
          </p:nvPr>
        </p:nvSpPr>
        <p:spPr>
          <a:xfrm>
            <a:off x="1068775" y="900000"/>
            <a:ext cx="70065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Seguindo a proposta do Desafio 1, agora controle o tempo de troca do led utilizando um botão conectado na entrada do arduino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65" name="Google Shape;465;p47"/>
          <p:cNvPicPr preferRelativeResize="0"/>
          <p:nvPr/>
        </p:nvPicPr>
        <p:blipFill rotWithShape="1">
          <a:blip r:embed="rId3">
            <a:alphaModFix/>
          </a:blip>
          <a:srcRect b="0" l="0" r="0" t="30516"/>
          <a:stretch/>
        </p:blipFill>
        <p:spPr>
          <a:xfrm>
            <a:off x="1821837" y="2271150"/>
            <a:ext cx="5500326" cy="2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Alguém teve algum problema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Quem Somos ?</a:t>
            </a:r>
            <a:endParaRPr sz="2590"/>
          </a:p>
        </p:txBody>
      </p:sp>
      <p:sp>
        <p:nvSpPr>
          <p:cNvPr id="244" name="Google Shape;244;p13"/>
          <p:cNvSpPr txBox="1"/>
          <p:nvPr>
            <p:ph idx="2" type="body"/>
          </p:nvPr>
        </p:nvSpPr>
        <p:spPr>
          <a:xfrm>
            <a:off x="0" y="900000"/>
            <a:ext cx="43017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	</a:t>
            </a:r>
            <a:r>
              <a:rPr lang="pt-BR" sz="2000"/>
              <a:t>O Colmeia é um grupo de extensão da UDESC. Nós trabalhamos com o tema de hardware e software livre, damos aulas, minicursos, palestras e fazemos alguns outros projetos.</a:t>
            </a:r>
            <a:endParaRPr sz="2000"/>
          </a:p>
        </p:txBody>
      </p:sp>
      <p:pic>
        <p:nvPicPr>
          <p:cNvPr id="245" name="Google Shape;2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900" y="1331513"/>
            <a:ext cx="3004503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idx="1" type="body"/>
          </p:nvPr>
        </p:nvSpPr>
        <p:spPr>
          <a:xfrm>
            <a:off x="892925" y="3775678"/>
            <a:ext cx="73581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Nosso email - </a:t>
            </a:r>
            <a:r>
              <a:rPr lang="pt-BR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colmeiacct@gmail.com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Instagram - @colmeiaudesc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Discord - https://discord.gg/55nQjFMyE6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49"/>
          <p:cNvSpPr txBox="1"/>
          <p:nvPr>
            <p:ph idx="2" type="body"/>
          </p:nvPr>
        </p:nvSpPr>
        <p:spPr>
          <a:xfrm>
            <a:off x="10" y="2736449"/>
            <a:ext cx="9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97560"/>
              <a:buFont typeface="Helvetica Neue"/>
              <a:buNone/>
            </a:pPr>
            <a:r>
              <a:rPr lang="pt-BR" sz="4100"/>
              <a:t> PERGUNTAS?</a:t>
            </a:r>
            <a:endParaRPr sz="4100"/>
          </a:p>
        </p:txBody>
      </p:sp>
      <p:pic>
        <p:nvPicPr>
          <p:cNvPr id="477" name="Google Shape;477;p49"/>
          <p:cNvPicPr preferRelativeResize="0"/>
          <p:nvPr/>
        </p:nvPicPr>
        <p:blipFill rotWithShape="1">
          <a:blip r:embed="rId4">
            <a:alphaModFix/>
          </a:blip>
          <a:srcRect b="32081" l="24064" r="23803" t="10477"/>
          <a:stretch/>
        </p:blipFill>
        <p:spPr>
          <a:xfrm>
            <a:off x="3524413" y="372400"/>
            <a:ext cx="2095124" cy="2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9" name="Google Shape;479;p49"/>
          <p:cNvSpPr txBox="1"/>
          <p:nvPr/>
        </p:nvSpPr>
        <p:spPr>
          <a:xfrm>
            <a:off x="-25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FabLab</a:t>
            </a:r>
            <a:endParaRPr sz="2590"/>
          </a:p>
        </p:txBody>
      </p:sp>
      <p:sp>
        <p:nvSpPr>
          <p:cNvPr id="251" name="Google Shape;251;p14"/>
          <p:cNvSpPr txBox="1"/>
          <p:nvPr>
            <p:ph idx="2" type="body"/>
          </p:nvPr>
        </p:nvSpPr>
        <p:spPr>
          <a:xfrm>
            <a:off x="4007925" y="899100"/>
            <a:ext cx="49824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	</a:t>
            </a:r>
            <a:r>
              <a:rPr lang="pt-BR" sz="1900"/>
              <a:t>O Fab Lab Joinville é um local onde as pessoas se reúnem para compartilhar equipamentos e conhecimento.</a:t>
            </a:r>
            <a:endParaRPr sz="1900"/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900"/>
              <a:t>O laboratório faz parte de uma rede internacional de laboratórios de fabricação cujo objetivo é aproximar as pessoas da cultura maker e estimular o aprendizado e o surgimento de inovações.</a:t>
            </a:r>
            <a:endParaRPr sz="1900"/>
          </a:p>
        </p:txBody>
      </p:sp>
      <p:pic>
        <p:nvPicPr>
          <p:cNvPr id="252" name="Google Shape;2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5" y="1336024"/>
            <a:ext cx="2810474" cy="33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Os Professores</a:t>
            </a:r>
            <a:endParaRPr sz="2590"/>
          </a:p>
        </p:txBody>
      </p:sp>
      <p:pic>
        <p:nvPicPr>
          <p:cNvPr id="258" name="Google Shape;2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2577"/>
            <a:ext cx="4813558" cy="36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770" y="1172571"/>
            <a:ext cx="4214233" cy="36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Agora é a vez de vocês</a:t>
            </a:r>
            <a:endParaRPr sz="2590"/>
          </a:p>
        </p:txBody>
      </p:sp>
      <p:sp>
        <p:nvSpPr>
          <p:cNvPr id="265" name="Google Shape;265;p16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	</a:t>
            </a:r>
            <a:r>
              <a:rPr lang="pt-BR" sz="1800"/>
              <a:t>Também queremos saber quem vocês são!</a:t>
            </a:r>
            <a:endParaRPr sz="18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	Abram a câmera e o microfone para se apresentar, se possui conhecimento em elétrica o que quiser, conte um pouco sobre os teus hobbies.</a:t>
            </a:r>
            <a:endParaRPr sz="1800"/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3">
            <a:alphaModFix/>
          </a:blip>
          <a:srcRect b="25255" l="26222" r="25620" t="21328"/>
          <a:stretch/>
        </p:blipFill>
        <p:spPr>
          <a:xfrm>
            <a:off x="5317350" y="900000"/>
            <a:ext cx="3826646" cy="4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O que vamos ver ?</a:t>
            </a:r>
            <a:endParaRPr sz="2590"/>
          </a:p>
        </p:txBody>
      </p:sp>
      <p:sp>
        <p:nvSpPr>
          <p:cNvPr id="272" name="Google Shape;272;p17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O intuito deste curso é ensinar os fundamentos de eletrônica e programação através do arduino a vocês.</a:t>
            </a:r>
            <a:endParaRPr sz="1700"/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Para tanto, vamos utilizar algumas ferramentas, como o tinkercad, para </a:t>
            </a:r>
            <a:r>
              <a:rPr lang="pt-BR" sz="1700"/>
              <a:t>introduzi</a:t>
            </a:r>
            <a:r>
              <a:rPr lang="pt-BR" sz="1700"/>
              <a:t>-los às atividades, e posteriormente o arduino IDE junto com um kit de eletrônica físico, para executar o restante das atividades</a:t>
            </a:r>
            <a:endParaRPr sz="1700"/>
          </a:p>
        </p:txBody>
      </p:sp>
      <p:pic>
        <p:nvPicPr>
          <p:cNvPr id="273" name="Google Shape;2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901" y="2245269"/>
            <a:ext cx="4578898" cy="1553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Tinkercad</a:t>
            </a:r>
            <a:endParaRPr sz="2590"/>
          </a:p>
        </p:txBody>
      </p:sp>
      <p:pic>
        <p:nvPicPr>
          <p:cNvPr id="279" name="Google Shape;2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0" y="1049470"/>
            <a:ext cx="6941998" cy="3903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